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09" r:id="rId6"/>
    <p:sldMasterId id="2147483722" r:id="rId7"/>
  </p:sldMasterIdLst>
  <p:notesMasterIdLst>
    <p:notesMasterId r:id="rId31"/>
  </p:notesMasterIdLst>
  <p:sldIdLst>
    <p:sldId id="273" r:id="rId8"/>
    <p:sldId id="272" r:id="rId9"/>
    <p:sldId id="257" r:id="rId10"/>
    <p:sldId id="271" r:id="rId11"/>
    <p:sldId id="259" r:id="rId12"/>
    <p:sldId id="263" r:id="rId13"/>
    <p:sldId id="264" r:id="rId14"/>
    <p:sldId id="258" r:id="rId15"/>
    <p:sldId id="260" r:id="rId16"/>
    <p:sldId id="261" r:id="rId17"/>
    <p:sldId id="268" r:id="rId18"/>
    <p:sldId id="269" r:id="rId19"/>
    <p:sldId id="270" r:id="rId20"/>
    <p:sldId id="274" r:id="rId21"/>
    <p:sldId id="275" r:id="rId22"/>
    <p:sldId id="276" r:id="rId23"/>
    <p:sldId id="277" r:id="rId24"/>
    <p:sldId id="280" r:id="rId25"/>
    <p:sldId id="265" r:id="rId26"/>
    <p:sldId id="266" r:id="rId27"/>
    <p:sldId id="267" r:id="rId28"/>
    <p:sldId id="278" r:id="rId29"/>
    <p:sldId id="27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E02D1-E7A3-4E44-8FAA-05E6B33A28A6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9203A-1EDF-4A9D-98B8-314F82E48D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07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547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522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7224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49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zengarden.in/blogi/ritm-mozga.html" TargetMode="External"/><Relationship Id="rId2" Type="http://schemas.openxmlformats.org/officeDocument/2006/relationships/hyperlink" Target="http://emirsaba.org/hronobiologiya.html?page=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nevnyk-uspeha.com/interesnye-fakty/kak-rabotayut-biologicheskie-chasyi-cheloveka.html" TargetMode="External"/><Relationship Id="rId4" Type="http://schemas.openxmlformats.org/officeDocument/2006/relationships/hyperlink" Target="https://www.b17.ru/article/67675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692275" y="2419350"/>
            <a:ext cx="7127875" cy="189547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kk-K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4500570"/>
            <a:ext cx="9144000" cy="2357430"/>
          </a:xfrm>
          <a:prstGeom prst="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None/>
              <a:defRPr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</a:p>
          <a:p>
            <a:pPr algn="just">
              <a:defRPr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0"/>
            <a:ext cx="2928926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00298" y="214290"/>
            <a:ext cx="40719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Әл-Фараби  атындағы  Қазақ  Ұлттық   Университеті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Биология және  Биотехнология факультеті</a:t>
            </a:r>
          </a:p>
        </p:txBody>
      </p:sp>
      <p:pic>
        <p:nvPicPr>
          <p:cNvPr id="8" name="Picture 7" descr="C:\Users\dell\Downloads\логотип казн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2678546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2928934"/>
            <a:ext cx="9144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k-KZ" sz="4800" b="1" i="1" dirty="0" smtClean="0">
                <a:latin typeface="Times New Roman" pitchFamily="18" charset="0"/>
                <a:cs typeface="Times New Roman" pitchFamily="18" charset="0"/>
              </a:rPr>
              <a:t>1 лекция.</a:t>
            </a:r>
            <a:r>
              <a:rPr lang="kk-KZ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Кіріспе. Хронобиология пәні, мақсаты міндеттері.</a:t>
            </a:r>
            <a:endParaRPr lang="ru-RU" sz="4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8358246" cy="23574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жануарларда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биологиялық ырғақ әр түрлі физиологиялық-биохимиялық процестер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(температура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ауытқулары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гормондар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бөлінуі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РНҚ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синтезі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рибосома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құрылуы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клеткалардың бөлінуі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т.б.)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активтілігінің кезеңділігімен бейнеленеді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1138" name="Picture 2" descr="http://earth-chronicles.ru/Publications/68/52501931.jpg"/>
          <p:cNvPicPr>
            <a:picLocks noChangeAspect="1" noChangeArrowheads="1"/>
          </p:cNvPicPr>
          <p:nvPr/>
        </p:nvPicPr>
        <p:blipFill>
          <a:blip r:embed="rId2"/>
          <a:srcRect r="20587"/>
          <a:stretch>
            <a:fillRect/>
          </a:stretch>
        </p:blipFill>
        <p:spPr bwMode="auto">
          <a:xfrm>
            <a:off x="214282" y="2928934"/>
            <a:ext cx="2571768" cy="242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140" name="Picture 4" descr="http://khavinson.info/img/prs-fig1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928934"/>
            <a:ext cx="5929354" cy="1672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1142" name="Picture 6" descr="http://distant-lessons.ru/wp-content/uploads/2012/11/Fazy-mitoza.jpg"/>
          <p:cNvPicPr>
            <a:picLocks noChangeAspect="1" noChangeArrowheads="1"/>
          </p:cNvPicPr>
          <p:nvPr/>
        </p:nvPicPr>
        <p:blipFill>
          <a:blip r:embed="rId4"/>
          <a:srcRect t="10714" b="14285"/>
          <a:stretch>
            <a:fillRect/>
          </a:stretch>
        </p:blipFill>
        <p:spPr bwMode="auto">
          <a:xfrm>
            <a:off x="2786050" y="4786322"/>
            <a:ext cx="6143636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Жүректің соғу ырғақтылығы</a:t>
            </a: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Қысымның ырғақтылығы</a:t>
            </a: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Артериалдық қысымның ырғақтылығы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864396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Физиологиялық белсенділік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4996" name="Picture 4" descr="https://misanec.ru/wp-content/uploads/2016/05/6fd87d45bb452cb94af599ed3cec18d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929066"/>
            <a:ext cx="4375382" cy="2762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998" name="Picture 6" descr="http://playcast.ru/uploads/2014/05/29/876387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428736"/>
            <a:ext cx="2786082" cy="304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57158" y="285728"/>
            <a:ext cx="8520600" cy="76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Адамның биологиялық ырғақтылығы</a:t>
            </a:r>
            <a:endParaRPr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 smtClean="0"/>
              <a:t>                             </a:t>
            </a:r>
            <a:r>
              <a:rPr lang="ru" b="1" dirty="0" smtClean="0">
                <a:solidFill>
                  <a:srgbClr val="FF0000"/>
                </a:solidFill>
                <a:cs typeface="Aharoni" pitchFamily="2" charset="-79"/>
              </a:rPr>
              <a:t>Физикалық</a:t>
            </a:r>
          </a:p>
          <a:p>
            <a:pPr lvl="0">
              <a:spcBef>
                <a:spcPts val="0"/>
              </a:spcBef>
              <a:buNone/>
            </a:pPr>
            <a:endParaRPr lang="ru" dirty="0" smtClean="0"/>
          </a:p>
          <a:p>
            <a:pPr lvl="0">
              <a:spcBef>
                <a:spcPts val="0"/>
              </a:spcBef>
              <a:buNone/>
            </a:pPr>
            <a:r>
              <a:rPr lang="ru" dirty="0" smtClean="0"/>
              <a:t>                          </a:t>
            </a:r>
          </a:p>
          <a:p>
            <a:pPr lvl="0">
              <a:spcBef>
                <a:spcPts val="0"/>
              </a:spcBef>
              <a:buNone/>
            </a:pPr>
            <a:r>
              <a:rPr lang="ru" dirty="0" smtClean="0"/>
              <a:t>                          </a:t>
            </a:r>
            <a:r>
              <a:rPr lang="ru" b="1" dirty="0" smtClean="0">
                <a:solidFill>
                  <a:srgbClr val="FF0000"/>
                </a:solidFill>
                <a:cs typeface="Aharoni" pitchFamily="2" charset="-79"/>
              </a:rPr>
              <a:t>Эмоционалды</a:t>
            </a:r>
            <a:r>
              <a:rPr lang="ru" dirty="0" smtClean="0"/>
              <a:t>    </a:t>
            </a:r>
          </a:p>
          <a:p>
            <a:pPr lvl="0">
              <a:spcBef>
                <a:spcPts val="0"/>
              </a:spcBef>
              <a:buNone/>
            </a:pPr>
            <a:endParaRPr lang="ru" dirty="0" smtClean="0"/>
          </a:p>
          <a:p>
            <a:pPr lvl="0">
              <a:spcBef>
                <a:spcPts val="0"/>
              </a:spcBef>
              <a:buNone/>
            </a:pPr>
            <a:r>
              <a:rPr lang="ru" dirty="0" smtClean="0"/>
              <a:t>                         </a:t>
            </a:r>
          </a:p>
          <a:p>
            <a:pPr lvl="0">
              <a:spcBef>
                <a:spcPts val="0"/>
              </a:spcBef>
              <a:buNone/>
            </a:pPr>
            <a:r>
              <a:rPr lang="ru" dirty="0" smtClean="0"/>
              <a:t>                        </a:t>
            </a:r>
            <a:r>
              <a:rPr lang="ru" b="1" dirty="0" smtClean="0">
                <a:solidFill>
                  <a:srgbClr val="FF0000"/>
                </a:solidFill>
                <a:cs typeface="Aharoni" pitchFamily="2" charset="-79"/>
              </a:rPr>
              <a:t>Интеллектуалды</a:t>
            </a:r>
            <a:endParaRPr lang="ru" b="1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4" name="Picture 8" descr="j023646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57290" y="952483"/>
            <a:ext cx="1428760" cy="1905013"/>
          </a:xfrm>
          <a:prstGeom prst="rect">
            <a:avLst/>
          </a:prstGeom>
          <a:noFill/>
        </p:spPr>
      </p:pic>
      <p:pic>
        <p:nvPicPr>
          <p:cNvPr id="5" name="Picture 10" descr="j031809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143636" y="952483"/>
            <a:ext cx="1301750" cy="2114549"/>
          </a:xfrm>
          <a:prstGeom prst="rect">
            <a:avLst/>
          </a:prstGeom>
          <a:noFill/>
        </p:spPr>
      </p:pic>
      <p:pic>
        <p:nvPicPr>
          <p:cNvPr id="6" name="Picture 12" descr="j028274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00166" y="3143248"/>
            <a:ext cx="1219200" cy="1625600"/>
          </a:xfrm>
          <a:prstGeom prst="rect">
            <a:avLst/>
          </a:prstGeom>
          <a:noFill/>
        </p:spPr>
      </p:pic>
      <p:pic>
        <p:nvPicPr>
          <p:cNvPr id="7" name="Picture 14" descr="j028273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143636" y="3238499"/>
            <a:ext cx="1357322" cy="1619261"/>
          </a:xfrm>
          <a:prstGeom prst="rect">
            <a:avLst/>
          </a:prstGeom>
          <a:noFill/>
        </p:spPr>
      </p:pic>
      <p:pic>
        <p:nvPicPr>
          <p:cNvPr id="8" name="Picture 18" descr="j0282747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5232400"/>
            <a:ext cx="12192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j0282747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5232400"/>
            <a:ext cx="12192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428604"/>
            <a:ext cx="8072494" cy="58579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Жұмысқа қабілеттілік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қажу кезеңдеріне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әсіресе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психикалық белсенділігіне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тәуліктік биологиялық ырғақ әсер етеді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 ерекше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маңызы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бар: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Ең үлкен белсенділік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таңертең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(сағат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— 12), </a:t>
            </a: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Ең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белсенділік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тәулік ортасында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сағат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12—16), </a:t>
            </a: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ең үлкен белсенділік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кешкі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мезгілде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(сағат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 — 20), </a:t>
            </a: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Барынша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байқалатын ең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белсенділік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түнде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сағат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 — 23)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Таңертеңгі және кешкі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мезгілдегі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белсенділіктің сергектігі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организмде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биохимиялық процестерге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428605"/>
            <a:ext cx="8229600" cy="18573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Ми функциясының белсенділігіне байланысты биологиялық ырғақтарды бірнеше кезеңдерге бөліп қарастырсақ </a:t>
            </a:r>
            <a:r>
              <a:rPr lang="ru-RU" dirty="0" smtClean="0">
                <a:latin typeface="Times New Roman"/>
                <a:cs typeface="Times New Roman"/>
              </a:rPr>
              <a:t>: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214678" y="2714620"/>
            <a:ext cx="2714644" cy="385765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roject68.narod.ru/Projects/2/63/63.files/master06_backgrou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0" y="214290"/>
            <a:ext cx="6000792" cy="321471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кезең.</a:t>
            </a:r>
          </a:p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Таңғы сағат 6.00-7.00 – бірінші реттік есте сақтау қабілеті белсенді болады. Бұл уақытта оқыған ақпараттар ұзақ мерзімде есіңізде сақталады.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143208" y="3429000"/>
            <a:ext cx="6000792" cy="3214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ІІ кезең.</a:t>
            </a:r>
          </a:p>
          <a:p>
            <a:pPr algn="ctr"/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Сағат 8.00-9.00 логикалық ойлар мен анализ жасауға болатын ең тиімді уақыт.</a:t>
            </a:r>
          </a:p>
          <a:p>
            <a:pPr algn="ctr"/>
            <a:endParaRPr lang="kk-K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oject68.narod.ru/Projects/2/63/63.files/master06_backgrou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3143208" y="142852"/>
            <a:ext cx="6000792" cy="30003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ІІІ кезең.</a:t>
            </a:r>
          </a:p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Сағат 9.00-10.00 түрлі статистикамен байланысты ақпараттармен жұмыс жасауға арналған ең қолайлы уақыт.</a:t>
            </a:r>
          </a:p>
          <a:p>
            <a:pPr algn="ctr"/>
            <a:endParaRPr lang="kk-KZ" dirty="0" smtClean="0"/>
          </a:p>
        </p:txBody>
      </p:sp>
      <p:sp>
        <p:nvSpPr>
          <p:cNvPr id="6" name="Овал 5"/>
          <p:cNvSpPr/>
          <p:nvPr/>
        </p:nvSpPr>
        <p:spPr>
          <a:xfrm>
            <a:off x="0" y="3643314"/>
            <a:ext cx="6000792" cy="300039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кезең.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Сағат 11.00-12.00 интеллектуальды функциялардың күрт төмендейтін уақыты. Бұл уақытта миды кішкене тынықтарған дұрыс.</a:t>
            </a:r>
          </a:p>
          <a:p>
            <a:pPr algn="ctr"/>
            <a:endParaRPr lang="kk-K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roject68.narod.ru/Projects/2/63/63.files/master06_backgrou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0" y="214290"/>
            <a:ext cx="6000792" cy="30003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кезең.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Сағат 12.00 мен 19.00 аралығы – белсенді жұмыс жасауға арналған ең тиімді уақыт.</a:t>
            </a:r>
          </a:p>
          <a:p>
            <a:pPr algn="ctr"/>
            <a:endParaRPr lang="kk-KZ" dirty="0" smtClean="0"/>
          </a:p>
          <a:p>
            <a:pPr algn="ctr"/>
            <a:endParaRPr lang="kk-KZ" dirty="0" smtClean="0"/>
          </a:p>
        </p:txBody>
      </p:sp>
      <p:sp>
        <p:nvSpPr>
          <p:cNvPr id="5" name="Овал 4"/>
          <p:cNvSpPr/>
          <p:nvPr/>
        </p:nvSpPr>
        <p:spPr>
          <a:xfrm>
            <a:off x="2928926" y="3571876"/>
            <a:ext cx="6000792" cy="3000396"/>
          </a:xfrm>
          <a:prstGeom prst="ellipse">
            <a:avLst/>
          </a:prstGeom>
          <a:solidFill>
            <a:srgbClr val="79FB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кезең.</a:t>
            </a:r>
          </a:p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Сағат 20.00-23.00 – бұл уақытта сіздің миыңыз бен жүйке жүйеңіз тынығуы тиіс.</a:t>
            </a:r>
          </a:p>
          <a:p>
            <a:pPr algn="ctr"/>
            <a:endParaRPr lang="kk-KZ" dirty="0" smtClean="0"/>
          </a:p>
          <a:p>
            <a:pPr algn="ctr"/>
            <a:endParaRPr lang="kk-K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27146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Хронобиологияның космосқа, реактивтік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самолеттермен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ұшу барысында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және сол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сияқты түнгі және вахталық жұмыс атқарған кезеңдерде организмдегі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биоырғақтылық процестердің бұзылуынан туындайтын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десинхронозбен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денсаулығын сақтауды қамтамасыз етуде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қолданылмалы маңызы зор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2" name="Picture 2" descr="http://xn--e1adcaacuhnujm.xn--p1ai/wp-content/uploads/2016/11/solnechnay-sist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857760"/>
            <a:ext cx="8715436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44" name="Picture 4" descr="http://fb.ru/misc/i/gallery/38228/9590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8572560" cy="1928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Биоритмдердің негізгі құрылымдық көрсеткіштері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7577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организмнің кез-келген тіршілік әрекетінің бір циклына кететін уақыт;</a:t>
            </a:r>
          </a:p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Ритмнің жиілігі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уақыт бірлігіндегі қайталанатын цикл саны.</a:t>
            </a:r>
          </a:p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Фаза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циклдың кез-келген жеке айырылған бөлігі.</a:t>
            </a:r>
          </a:p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Акрофаза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периодтағы биоритм параметрлерінің ең үлкен мәндеріне сәйкес бөлігі. </a:t>
            </a:r>
          </a:p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Батифаза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зерттелуші параметрдің период ішіндегі ең төмен мәні.</a:t>
            </a:r>
          </a:p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Мезор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тербелмелі ритмдік процестердің орта мәні. </a:t>
            </a:r>
          </a:p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Амплитуда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биоритм параметрлерінің ауытқуы ең жоғары екі шеткі мәндерінің аралығы.</a:t>
            </a:r>
          </a:p>
          <a:p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928670"/>
            <a:ext cx="5338936" cy="436910"/>
          </a:xfrm>
        </p:spPr>
        <p:txBody>
          <a:bodyPr>
            <a:noAutofit/>
          </a:bodyPr>
          <a:lstStyle/>
          <a:p>
            <a:pPr algn="l"/>
            <a:r>
              <a:rPr lang="kk-KZ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Жоспар:</a:t>
            </a:r>
            <a:endParaRPr lang="ru-RU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785926"/>
            <a:ext cx="7858180" cy="374841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Хронобиология ғылым ретінде.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Хронобиологияның басқа ғылым салаларымен байланысы.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 ритмдер жайлы түсінік.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 ритмдердің параметрлері.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  ритмдерді қалыптастырушы факторлар.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03" y="332656"/>
            <a:ext cx="8375461" cy="617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7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Биоритмдерді қалыптастыратын негізгі факторлар: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78112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Геофизикалық факторлар: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Фотопериодизм (күн мен түннің ауысуы);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Қоректену режимінің циклділігі;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Геомагниттік өрістің циклділігі;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 орта температурасының циклділігі (күн – түн, қыс – жаз);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 фазаларының циклділігі;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Жердің тартылу күшінің циклдік өзгерістері.</a:t>
            </a:r>
          </a:p>
          <a:p>
            <a:pPr marL="0" indent="0">
              <a:buNone/>
            </a:pPr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Социальдық факторлар.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 режимі.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 алу режимі. </a:t>
            </a:r>
          </a:p>
        </p:txBody>
      </p:sp>
    </p:spTree>
    <p:extLst>
      <p:ext uri="{BB962C8B-B14F-4D97-AF65-F5344CB8AC3E}">
        <p14:creationId xmlns:p14="http://schemas.microsoft.com/office/powerpoint/2010/main" val="421761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/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Биологиялық  ырғақ  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биологиялық  процестер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 мен </a:t>
            </a: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құбылыстардың  қарқыны  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мен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сипатындағы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мезгіл-мезгіл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қайталанып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отыратын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өзгерістер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реттілігі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Биологиялықырғақ барлық тірі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организмдерге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тән  және  ол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клеткалық        процестерден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популяциялық,  биосфералық  құбылыс-тарды қамтиды.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Мұны зерттейтін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ғылым саласы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биоритмология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  </a:t>
            </a:r>
          </a:p>
          <a:p>
            <a:pPr algn="just"/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Биологиялық  ырғақ  табиғи  жағдайда  қоршаған  ортадағы  құ-былыстар өзгерістеріне  сәйкес  жүреді,  </a:t>
            </a:r>
            <a:r>
              <a:rPr lang="ru-RU" sz="2900" i="1" dirty="0" err="1" smtClean="0">
                <a:latin typeface="Times New Roman" pitchFamily="18" charset="0"/>
                <a:cs typeface="Times New Roman" pitchFamily="18" charset="0"/>
              </a:rPr>
              <a:t>“Биологиялық  сағат”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 қызметін  атқарады, организмнің  уақыт  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пен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кеңістікте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бағ-дарлануына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қоршаған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ортадағы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өзгерістерге алдын-ала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дайындалуға мүмкіндік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357166"/>
            <a:ext cx="435568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Қорытынды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7929618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Пайдаланылған әдебиеттер: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504351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[1]: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http://emirsaba.org/hronobiologiya.html?page=8</a:t>
            </a:r>
            <a:endParaRPr lang="kk-KZ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[2]: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https://zengarden.in/blogi/ritm-mozga.html</a:t>
            </a:r>
            <a:endParaRPr lang="kk-KZ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[3]: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Хронобиология-оқу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құралы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/ 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Г.Б.Тойчибекова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  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Г.Абишова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 Ә.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Әбдімүтәліп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  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Түркістан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 2015 ж. – 96 б. </a:t>
            </a:r>
            <a:endParaRPr lang="kk-KZ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[4]: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https://www.b17.ru/article/67675/</a:t>
            </a:r>
            <a:endParaRPr lang="kk-KZ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[5]: Ф.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Блум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А.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Лейзерсон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Л.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Ховстедтер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« Мозг, разум и поведение », изд. « Мир», 1988.,108 бет.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[6]: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http://dnevnyk-uspeha.com/interesnye-fakty/kak-rabotayut-biologicheskie-chasyi-cheloveka.html</a:t>
            </a:r>
            <a:endParaRPr lang="kk-KZ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[7]: Ф.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Блум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А.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Лейзерсон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Л.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Ховстедтер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« Мозг, разум и поведение », изд. « Мир», 1988.,110 бет.</a:t>
            </a:r>
            <a:endParaRPr lang="kk-KZ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kk-KZ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kk-KZ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kk-KZ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ru-RU" dirty="0" smtClean="0">
                <a:latin typeface="Times New Roman"/>
                <a:cs typeface="Times New Roman"/>
              </a:rPr>
              <a:t> </a:t>
            </a:r>
            <a:endParaRPr lang="kk-KZ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Хронобиология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(грек.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chronos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—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уақыт 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биология) —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уақыт аралығында биологиялық жүйелерде болатын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ырғақты өзгерістерді зерттейтін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биология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ғылымының саласы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биологиялық процестер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құбылыстардың мезгіл-мезгіл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қайталануын зерттейтін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ғылым саласы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биоритмологияны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да хронобиология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14290"/>
            <a:ext cx="6755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Хронобиология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красивые фоны для презентац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89200"/>
            <a:ext cx="8520600" cy="1091200"/>
          </a:xfrm>
          <a:prstGeom prst="rect">
            <a:avLst/>
          </a:prstGeom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  <a:spcAft>
                <a:spcPts val="1600"/>
              </a:spcAft>
              <a:buClr>
                <a:schemeClr val="dk1"/>
              </a:buClr>
              <a:buSzPct val="61111"/>
            </a:pPr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Хронобиология</a:t>
            </a:r>
            <a:r>
              <a:rPr lang="kk-KZ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 процестердің уақытқа тәуелділігін зерттейтін дисциплина-аралық ғылым.</a:t>
            </a:r>
            <a:endParaRPr lang="ru"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730967"/>
            <a:ext cx="8520600" cy="436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73" name="Shape 73"/>
          <p:cNvSpPr/>
          <p:nvPr/>
        </p:nvSpPr>
        <p:spPr>
          <a:xfrm>
            <a:off x="4176900" y="1589867"/>
            <a:ext cx="592800" cy="1091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311825" y="2690533"/>
            <a:ext cx="8520600" cy="17968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Хронобиологияның </a:t>
            </a:r>
            <a:r>
              <a:rPr lang="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негізгі мақсаты</a:t>
            </a: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әртүрлі </a:t>
            </a: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биологиялық ритмнің үлесі және организм қызметінің </a:t>
            </a:r>
            <a:r>
              <a:rPr lang="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ырғақтылығын зерттеу</a:t>
            </a: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</p:txBody>
      </p:sp>
      <p:pic>
        <p:nvPicPr>
          <p:cNvPr id="79874" name="Picture 2" descr="https://telegraf.com.ua/files/2014/08/2U1YWZkM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4500570"/>
            <a:ext cx="5214974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Картинки по запросу красивые фоны для презентац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 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/>
              <a:t> </a:t>
            </a:r>
          </a:p>
        </p:txBody>
      </p:sp>
      <p:sp>
        <p:nvSpPr>
          <p:cNvPr id="62" name="Shape 62"/>
          <p:cNvSpPr/>
          <p:nvPr/>
        </p:nvSpPr>
        <p:spPr>
          <a:xfrm>
            <a:off x="1023050" y="319867"/>
            <a:ext cx="6350100" cy="9408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Биоритмология бірнеше салаларға жіктеледі:</a:t>
            </a:r>
          </a:p>
        </p:txBody>
      </p:sp>
      <p:sp>
        <p:nvSpPr>
          <p:cNvPr id="63" name="Shape 63"/>
          <p:cNvSpPr/>
          <p:nvPr/>
        </p:nvSpPr>
        <p:spPr>
          <a:xfrm>
            <a:off x="543274" y="1815633"/>
            <a:ext cx="3600097" cy="6680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800" b="1" dirty="0">
                <a:solidFill>
                  <a:srgbClr val="FF0000"/>
                </a:solidFill>
              </a:rPr>
              <a:t>ХРОНОФИЗИОЛОГИЯ</a:t>
            </a:r>
          </a:p>
        </p:txBody>
      </p:sp>
      <p:sp>
        <p:nvSpPr>
          <p:cNvPr id="64" name="Shape 64"/>
          <p:cNvSpPr/>
          <p:nvPr/>
        </p:nvSpPr>
        <p:spPr>
          <a:xfrm>
            <a:off x="1972700" y="2898400"/>
            <a:ext cx="4099498" cy="6680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800" b="1" dirty="0">
                <a:solidFill>
                  <a:srgbClr val="FF0000"/>
                </a:solidFill>
              </a:rPr>
              <a:t>ХРОНОФАРМАКОЛОГИЯ</a:t>
            </a:r>
          </a:p>
        </p:txBody>
      </p:sp>
      <p:sp>
        <p:nvSpPr>
          <p:cNvPr id="65" name="Shape 65"/>
          <p:cNvSpPr/>
          <p:nvPr/>
        </p:nvSpPr>
        <p:spPr>
          <a:xfrm>
            <a:off x="4404074" y="3981200"/>
            <a:ext cx="3668387" cy="6680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800" b="1" dirty="0">
                <a:solidFill>
                  <a:srgbClr val="FF0000"/>
                </a:solidFill>
              </a:rPr>
              <a:t>ХРОНОМЕДИЦИНА</a:t>
            </a:r>
          </a:p>
        </p:txBody>
      </p:sp>
      <p:sp>
        <p:nvSpPr>
          <p:cNvPr id="66" name="Shape 66"/>
          <p:cNvSpPr/>
          <p:nvPr/>
        </p:nvSpPr>
        <p:spPr>
          <a:xfrm>
            <a:off x="747900" y="5315233"/>
            <a:ext cx="7746900" cy="940800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ru" sz="2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Олар биологиялық ырғақтарға байланысты арнамалы өзгерістерді тексереді.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85793"/>
            <a:ext cx="8229600" cy="542928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kk-K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Хронофизиология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тірі организмдерде жүретін биологиялық процестердің уақытқа тәуелділігін зерттейтін хронобиологияның саласы.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Хрономедицина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науқастардың терапиясында биологиялық ритмдерді кең қолданатын медицина мен хронобиология саласы.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Хронопатология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организмдегі биологиялық ритмдердің бұзылуынан туындайтын ауруларды зерттейтін ғылым саласы.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6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75856" y="2281331"/>
            <a:ext cx="2664296" cy="19442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62877" y="3071419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Хронобиология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836712"/>
            <a:ext cx="288032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81913" y="2821391"/>
            <a:ext cx="288032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9892" y="4767064"/>
            <a:ext cx="288032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54161" y="4767064"/>
            <a:ext cx="288032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81913" y="836712"/>
            <a:ext cx="288032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2756986"/>
            <a:ext cx="288032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5436096" y="1700808"/>
            <a:ext cx="645817" cy="7920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436096" y="4005064"/>
            <a:ext cx="718065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3104577" y="3974976"/>
            <a:ext cx="645817" cy="7920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04577" y="1700808"/>
            <a:ext cx="745328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5940152" y="3187364"/>
            <a:ext cx="141761" cy="16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3136838" y="3189034"/>
            <a:ext cx="141761" cy="16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293625" y="493750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9774" y="292909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9912" y="493750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Анатомия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61933" y="100715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40167" y="2977923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5729" y="100715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Физиология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19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30432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Биологиялық ырғақ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биологиялық процестер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құбылыстардың қарқыны мен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сипатындағы мезгіл-мезгіл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қайталанып отыратын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өзгерістер реттілігі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Биологиялық ырғақ табиғи жағдайда қоршаған ортадағы құбылыстар өзгерістеріне сәйкес жүреді.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7282" name="Picture 2" descr="https://ifix.kz/wp-content/uploads/2017/10/KLOK-1300x6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643314"/>
            <a:ext cx="5411947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8229600" cy="192882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Биологиялық ырғақ өсімдіктерде жапырақтар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күлте жапырақшалардың тәуліктік және физиологиялық өзгерістері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күзгі жапырақ тастау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қыста өркендердің қатаюы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т.б.)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түрінде байқалады.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62" name="Picture 2" descr="http://static6.depositphotos.com/1087772/580/i/170/depositphotos_5804567-Cronobiology.jpg"/>
          <p:cNvPicPr>
            <a:picLocks noChangeAspect="1" noChangeArrowheads="1"/>
          </p:cNvPicPr>
          <p:nvPr/>
        </p:nvPicPr>
        <p:blipFill>
          <a:blip r:embed="rId2"/>
          <a:srcRect l="15686" r="11765" b="5455"/>
          <a:stretch>
            <a:fillRect/>
          </a:stretch>
        </p:blipFill>
        <p:spPr bwMode="auto">
          <a:xfrm>
            <a:off x="214282" y="2500306"/>
            <a:ext cx="2857520" cy="4143404"/>
          </a:xfrm>
          <a:prstGeom prst="rect">
            <a:avLst/>
          </a:prstGeom>
          <a:noFill/>
        </p:spPr>
      </p:pic>
      <p:pic>
        <p:nvPicPr>
          <p:cNvPr id="92164" name="Picture 4" descr="http://img.labirint.ru/images/comments_pic/1044/01labgvli12886824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500306"/>
            <a:ext cx="5857916" cy="4076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670</Words>
  <Application>Microsoft Office PowerPoint</Application>
  <PresentationFormat>Экран (4:3)</PresentationFormat>
  <Paragraphs>114</Paragraphs>
  <Slides>23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Тема Office</vt:lpstr>
      <vt:lpstr>Изящная</vt:lpstr>
      <vt:lpstr>Городская</vt:lpstr>
      <vt:lpstr>Справедливость</vt:lpstr>
      <vt:lpstr>1_Справедливость</vt:lpstr>
      <vt:lpstr>Эркер</vt:lpstr>
      <vt:lpstr>Трек</vt:lpstr>
      <vt:lpstr>Презентация PowerPoint</vt:lpstr>
      <vt:lpstr>   Жоспар:</vt:lpstr>
      <vt:lpstr>Презентация PowerPoint</vt:lpstr>
      <vt:lpstr>Хронобиология биологиялық процестердің уақытқа тәуелділігін зерттейтін дисциплина-аралық ғылым.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Адамның биологиялық ырғақтылығы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Биоритмдердің негізгі құрылымдық көрсеткіштері</vt:lpstr>
      <vt:lpstr>Презентация PowerPoint</vt:lpstr>
      <vt:lpstr>Биоритмдерді қалыптастыратын негізгі факторлар:</vt:lpstr>
      <vt:lpstr>Презентация PowerPoint</vt:lpstr>
      <vt:lpstr>Пайдаланылған әдебиеттер: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админ</cp:lastModifiedBy>
  <cp:revision>1</cp:revision>
  <dcterms:created xsi:type="dcterms:W3CDTF">2019-09-10T17:02:07Z</dcterms:created>
  <dcterms:modified xsi:type="dcterms:W3CDTF">2021-08-20T09:26:37Z</dcterms:modified>
</cp:coreProperties>
</file>